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2"/>
  </p:notesMasterIdLst>
  <p:sldIdLst>
    <p:sldId id="256" r:id="rId2"/>
    <p:sldId id="257" r:id="rId3"/>
    <p:sldId id="263" r:id="rId4"/>
    <p:sldId id="262" r:id="rId5"/>
    <p:sldId id="264" r:id="rId6"/>
    <p:sldId id="265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F695B-7B98-0641-B6C4-A3049D4F3D7A}" type="datetimeFigureOut">
              <a:rPr lang="en-US" smtClean="0"/>
              <a:t>5/20/23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20C34-07E0-A346-BA23-9871BE2DE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7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20C34-07E0-A346-BA23-9871BE2DE0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7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1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5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84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5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7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1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9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3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35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5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7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982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athworld.wolfram.com/LegendrePolynomial.html" TargetMode="External"/><Relationship Id="rId3" Type="http://schemas.openxmlformats.org/officeDocument/2006/relationships/hyperlink" Target="https://energyeducation.ca/encyclopedia/Radiant_energy" TargetMode="External"/><Relationship Id="rId7" Type="http://schemas.openxmlformats.org/officeDocument/2006/relationships/hyperlink" Target="https://www.researchgate.net/figure/Lagrange-polynomials-for-5-solution-points-N-5_fig28_314236855" TargetMode="External"/><Relationship Id="rId2" Type="http://schemas.openxmlformats.org/officeDocument/2006/relationships/hyperlink" Target="https://www.math.ucla.edu/~yanovsky/Research/VortexSheets/VS1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plgit.github.io/INF5620/doc/pub/H14/fem/html/._main_fem004.html" TargetMode="External"/><Relationship Id="rId5" Type="http://schemas.openxmlformats.org/officeDocument/2006/relationships/hyperlink" Target="https://fenicsproject.org/" TargetMode="External"/><Relationship Id="rId10" Type="http://schemas.openxmlformats.org/officeDocument/2006/relationships/image" Target="../media/image18.jpeg"/><Relationship Id="rId4" Type="http://schemas.openxmlformats.org/officeDocument/2006/relationships/hyperlink" Target="https://www.sciencedirect.com/science/article/abs/pii/S0010465519302309" TargetMode="External"/><Relationship Id="rId9" Type="http://schemas.openxmlformats.org/officeDocument/2006/relationships/hyperlink" Target="https://fenicsproject.org/pub/workshops/fenics13/slides/Arnold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38AAD3AA-A594-DD95-6A58-314E5A389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18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728E-BCE3-96A4-445D-469AE336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5"/>
            <a:ext cx="3412067" cy="19843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Finite element workshop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189970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5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54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56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8" name="Rectangle 5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DE846-1D03-2580-2997-3E82C54E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Sources</a:t>
            </a:r>
            <a:endParaRPr lang="en-US" sz="2800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6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A2D243D0-6C8A-7328-0540-85BB8E6620D1}"/>
              </a:ext>
            </a:extLst>
          </p:cNvPr>
          <p:cNvSpPr txBox="1"/>
          <p:nvPr/>
        </p:nvSpPr>
        <p:spPr>
          <a:xfrm>
            <a:off x="581194" y="1896533"/>
            <a:ext cx="6309003" cy="396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>
                <a:solidFill>
                  <a:schemeClr val="tx2"/>
                </a:solidFill>
              </a:rPr>
              <a:t>Wikipedia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>
                <a:solidFill>
                  <a:schemeClr val="tx2"/>
                </a:solidFill>
              </a:rPr>
              <a:t>UCLA Math - </a:t>
            </a:r>
            <a:r>
              <a:rPr lang="en-US" sz="1400">
                <a:solidFill>
                  <a:schemeClr val="tx2"/>
                </a:solidFill>
                <a:hlinkClick r:id="rId2"/>
              </a:rPr>
              <a:t>https://www.math.ucla.edu/~yanovsky/Research/VortexSheets/VS1/</a:t>
            </a:r>
            <a:endParaRPr lang="en-US" sz="1400">
              <a:solidFill>
                <a:schemeClr val="tx2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>
                <a:solidFill>
                  <a:schemeClr val="tx2"/>
                </a:solidFill>
              </a:rPr>
              <a:t>Radiant Energy - </a:t>
            </a:r>
            <a:r>
              <a:rPr lang="en-US" sz="1400">
                <a:solidFill>
                  <a:schemeClr val="tx2"/>
                </a:solidFill>
                <a:hlinkClick r:id="rId3"/>
              </a:rPr>
              <a:t>https://energyeducation.ca/encyclopedia/Radiant_energy</a:t>
            </a:r>
            <a:endParaRPr lang="en-US" sz="1400">
              <a:solidFill>
                <a:schemeClr val="tx2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>
                <a:solidFill>
                  <a:schemeClr val="tx2"/>
                </a:solidFill>
              </a:rPr>
              <a:t>DFT-FE - </a:t>
            </a:r>
            <a:r>
              <a:rPr lang="en-US" sz="1400">
                <a:solidFill>
                  <a:schemeClr val="tx2"/>
                </a:solidFill>
                <a:hlinkClick r:id="rId4"/>
              </a:rPr>
              <a:t>https://www.sciencedirect.com/science/article/abs/pii/S0010465519302309</a:t>
            </a:r>
            <a:endParaRPr lang="en-US" sz="1400">
              <a:solidFill>
                <a:schemeClr val="tx2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>
                <a:solidFill>
                  <a:schemeClr val="tx2"/>
                </a:solidFill>
              </a:rPr>
              <a:t>FEniCSx - </a:t>
            </a:r>
            <a:r>
              <a:rPr lang="en-US" sz="1400">
                <a:solidFill>
                  <a:schemeClr val="tx2"/>
                </a:solidFill>
                <a:hlinkClick r:id="rId5"/>
              </a:rPr>
              <a:t>https://fenicsproject.org/</a:t>
            </a:r>
            <a:endParaRPr lang="en-US" sz="1400">
              <a:solidFill>
                <a:schemeClr val="tx2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>
                <a:solidFill>
                  <a:schemeClr val="tx2"/>
                </a:solidFill>
              </a:rPr>
              <a:t>Introduction to Finite Elements - </a:t>
            </a:r>
            <a:r>
              <a:rPr lang="en-US" sz="1400">
                <a:solidFill>
                  <a:schemeClr val="tx2"/>
                </a:solidFill>
                <a:hlinkClick r:id="rId6"/>
              </a:rPr>
              <a:t>https://hplgit.github.io/INF5620/doc/pub/H14/fem/html/._main_fem004.html</a:t>
            </a:r>
            <a:endParaRPr lang="en-US" sz="1400">
              <a:solidFill>
                <a:schemeClr val="tx2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>
                <a:solidFill>
                  <a:schemeClr val="tx2"/>
                </a:solidFill>
              </a:rPr>
              <a:t>ResearchGate -</a:t>
            </a:r>
            <a:r>
              <a:rPr lang="en-US" sz="1400">
                <a:solidFill>
                  <a:schemeClr val="tx2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  <a:hlinkClick r:id="rId7"/>
              </a:rPr>
              <a:t>https://www.researchgate.net/figure/Lagrange-polynomials-for-5-solution-points-N-5_fig28_314236855</a:t>
            </a:r>
            <a:endParaRPr lang="en-US" sz="1400">
              <a:solidFill>
                <a:schemeClr val="tx2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>
                <a:solidFill>
                  <a:schemeClr val="tx2"/>
                </a:solidFill>
              </a:rPr>
              <a:t>Wolfram MathWorld - </a:t>
            </a:r>
            <a:r>
              <a:rPr lang="en-US" sz="1400">
                <a:solidFill>
                  <a:schemeClr val="tx2"/>
                </a:solidFill>
                <a:hlinkClick r:id="rId8"/>
              </a:rPr>
              <a:t>https://mathworld.wolfram.com/LegendrePolynomial.html</a:t>
            </a:r>
            <a:endParaRPr lang="en-US" sz="1400">
              <a:solidFill>
                <a:schemeClr val="tx2"/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b="1">
                <a:solidFill>
                  <a:schemeClr val="tx2"/>
                </a:solidFill>
              </a:rPr>
              <a:t>Periodic Table of Finite Elements - </a:t>
            </a:r>
            <a:r>
              <a:rPr lang="en-US" sz="1400">
                <a:solidFill>
                  <a:schemeClr val="tx2"/>
                </a:solidFill>
                <a:hlinkClick r:id="rId9"/>
              </a:rPr>
              <a:t>https://fenicsproject.org/pub/workshops/fenics13/slides/Arnold.pdf</a:t>
            </a: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5" name="Picture 4" descr="Formulae on a background">
            <a:extLst>
              <a:ext uri="{FF2B5EF4-FFF2-40B4-BE49-F238E27FC236}">
                <a16:creationId xmlns:a16="http://schemas.microsoft.com/office/drawing/2014/main" id="{53DF1B47-7B6A-EF01-21B7-937799A8A5F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543" r="28378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69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A7608-ADD9-51AF-5723-D17B725A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6278F0-74F8-182C-9518-56E56BEB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26" y="3824577"/>
            <a:ext cx="4320228" cy="1614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rgbClr val="FFFFFF">
                    <a:alpha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Fields</a:t>
            </a:r>
          </a:p>
        </p:txBody>
      </p:sp>
      <p:pic>
        <p:nvPicPr>
          <p:cNvPr id="5" name="Content Placeholder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EE98706B-6371-B9BE-1D0E-EAB7B2F1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05" y="434087"/>
            <a:ext cx="5697931" cy="2754000"/>
          </a:xfrm>
          <a:prstGeom prst="rect">
            <a:avLst/>
          </a:prstGeom>
        </p:spPr>
      </p:pic>
      <p:pic>
        <p:nvPicPr>
          <p:cNvPr id="7" name="Picture 6" descr="A picture containing design&#10;&#10;Description automatically generated">
            <a:extLst>
              <a:ext uri="{FF2B5EF4-FFF2-40B4-BE49-F238E27FC236}">
                <a16:creationId xmlns:a16="http://schemas.microsoft.com/office/drawing/2014/main" id="{3D4FC4D2-F486-1B68-0420-644B14CD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31" y="3674016"/>
            <a:ext cx="4227669" cy="2989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0639D-DE66-8E14-0543-402122F64F20}"/>
              </a:ext>
            </a:extLst>
          </p:cNvPr>
          <p:cNvSpPr txBox="1"/>
          <p:nvPr/>
        </p:nvSpPr>
        <p:spPr>
          <a:xfrm>
            <a:off x="8107198" y="3280544"/>
            <a:ext cx="134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220D8-EF1A-34B4-EE0B-E78CD549660A}"/>
              </a:ext>
            </a:extLst>
          </p:cNvPr>
          <p:cNvSpPr txBox="1"/>
          <p:nvPr/>
        </p:nvSpPr>
        <p:spPr>
          <a:xfrm>
            <a:off x="9533742" y="6251317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Equation</a:t>
            </a:r>
          </a:p>
        </p:txBody>
      </p:sp>
    </p:spTree>
    <p:extLst>
      <p:ext uri="{BB962C8B-B14F-4D97-AF65-F5344CB8AC3E}">
        <p14:creationId xmlns:p14="http://schemas.microsoft.com/office/powerpoint/2010/main" val="3252857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693837-216B-5234-5E7E-F9498C48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2848455"/>
            <a:ext cx="3412067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26A4-B93F-8487-9F0F-4DE36EE5B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3" y="2438399"/>
            <a:ext cx="3415074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cap="all" dirty="0">
                <a:solidFill>
                  <a:srgbClr val="FFFFFF">
                    <a:alpha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FieldS</a:t>
            </a:r>
          </a:p>
          <a:p>
            <a:pPr>
              <a:buFont typeface="Wingdings 2" panose="05020102010507070707" pitchFamily="18" charset="2"/>
              <a:buChar char=""/>
            </a:pPr>
            <a:endParaRPr lang="en-US" dirty="0"/>
          </a:p>
        </p:txBody>
      </p:sp>
      <p:pic>
        <p:nvPicPr>
          <p:cNvPr id="7" name="Picture 6" descr="A picture containing screenshot, line, font, text&#10;&#10;Description automatically generated">
            <a:extLst>
              <a:ext uri="{FF2B5EF4-FFF2-40B4-BE49-F238E27FC236}">
                <a16:creationId xmlns:a16="http://schemas.microsoft.com/office/drawing/2014/main" id="{D3AA9AD8-57F1-9243-BD50-7114EE47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935" y="1768983"/>
            <a:ext cx="3480900" cy="3480900"/>
          </a:xfrm>
          <a:prstGeom prst="rect">
            <a:avLst/>
          </a:prstGeom>
        </p:spPr>
      </p:pic>
      <p:pic>
        <p:nvPicPr>
          <p:cNvPr id="5" name="Content Placeholder 7" descr="A picture containing diagram, screenshot&#10;&#10;Description automatically generated">
            <a:extLst>
              <a:ext uri="{FF2B5EF4-FFF2-40B4-BE49-F238E27FC236}">
                <a16:creationId xmlns:a16="http://schemas.microsoft.com/office/drawing/2014/main" id="{A087350B-7CDC-F715-EEE5-6AA4C5154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4565" y="1780547"/>
            <a:ext cx="3480901" cy="3457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67E4F-4E62-5A59-846B-20E2CE3D44B0}"/>
              </a:ext>
            </a:extLst>
          </p:cNvPr>
          <p:cNvSpPr txBox="1"/>
          <p:nvPr/>
        </p:nvSpPr>
        <p:spPr>
          <a:xfrm>
            <a:off x="8852808" y="5521716"/>
            <a:ext cx="23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Field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490528-4EA6-E6AA-7460-DDC4130AA382}"/>
              </a:ext>
            </a:extLst>
          </p:cNvPr>
          <p:cNvSpPr txBox="1"/>
          <p:nvPr/>
        </p:nvSpPr>
        <p:spPr>
          <a:xfrm>
            <a:off x="5465869" y="5521716"/>
            <a:ext cx="147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 Field</a:t>
            </a:r>
          </a:p>
        </p:txBody>
      </p:sp>
    </p:spTree>
    <p:extLst>
      <p:ext uri="{BB962C8B-B14F-4D97-AF65-F5344CB8AC3E}">
        <p14:creationId xmlns:p14="http://schemas.microsoft.com/office/powerpoint/2010/main" val="320573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B03BCF-53C2-4F78-827D-E6DE86B90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C31B1-C9FB-4110-B34B-BC74D863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945249-DD95-405F-8A51-335F3FE03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EDC20E-2FBC-4FDF-97C1-181B08DC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F62276-EF0E-E928-857B-A2E763DFCE2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12610"/>
          <a:stretch/>
        </p:blipFill>
        <p:spPr>
          <a:xfrm>
            <a:off x="4241823" y="628650"/>
            <a:ext cx="7503638" cy="3520440"/>
          </a:xfrm>
          <a:prstGeom prst="rect">
            <a:avLst/>
          </a:prstGeom>
        </p:spPr>
      </p:pic>
      <p:pic>
        <p:nvPicPr>
          <p:cNvPr id="7" name="Content Placeholder 6" descr="A picture containing screenshot, colorfulness, majorelle blue, rectangle&#10;&#10;Description automatically generated">
            <a:extLst>
              <a:ext uri="{FF2B5EF4-FFF2-40B4-BE49-F238E27FC236}">
                <a16:creationId xmlns:a16="http://schemas.microsoft.com/office/drawing/2014/main" id="{9E802C94-2462-ADF7-07B0-4874E433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442" r="2" b="13449"/>
          <a:stretch/>
        </p:blipFill>
        <p:spPr>
          <a:xfrm>
            <a:off x="4245215" y="4233673"/>
            <a:ext cx="3699935" cy="2140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32DD3B-0699-2F1A-BE53-961202E0A90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r="-3" b="695"/>
          <a:stretch/>
        </p:blipFill>
        <p:spPr>
          <a:xfrm>
            <a:off x="8045232" y="4233672"/>
            <a:ext cx="3700115" cy="21402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7128A2-D200-1978-FA15-ED16D5FE5A6A}"/>
              </a:ext>
            </a:extLst>
          </p:cNvPr>
          <p:cNvSpPr txBox="1"/>
          <p:nvPr/>
        </p:nvSpPr>
        <p:spPr>
          <a:xfrm>
            <a:off x="545791" y="3044279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0" kern="1200" cap="all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998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9A5BC-61D1-A227-A16B-DB9C6244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23" y="1545321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F95E1-2A44-A9AE-EEE1-3C2245E6E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Schemes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E3AD18-92C1-C77C-465D-21EAC58E3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2231" y="1121603"/>
            <a:ext cx="6831503" cy="45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line, diagram, plot&#10;&#10;Description automatically generated">
            <a:extLst>
              <a:ext uri="{FF2B5EF4-FFF2-40B4-BE49-F238E27FC236}">
                <a16:creationId xmlns:a16="http://schemas.microsoft.com/office/drawing/2014/main" id="{B0CA4CFB-BC1C-B24A-18CA-8B913B45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60" y="695496"/>
            <a:ext cx="5331481" cy="246580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line, plot, diagram&#10;&#10;Description automatically generated">
            <a:extLst>
              <a:ext uri="{FF2B5EF4-FFF2-40B4-BE49-F238E27FC236}">
                <a16:creationId xmlns:a16="http://schemas.microsoft.com/office/drawing/2014/main" id="{E491CC16-6A89-DC89-D887-BC33EA497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562" y="376729"/>
            <a:ext cx="5331478" cy="30522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BEE4-DB5F-BFE9-9AE9-05F089F36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0" kern="12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B7C96-B580-7906-A4C8-CABAD22E6C7B}"/>
              </a:ext>
            </a:extLst>
          </p:cNvPr>
          <p:cNvSpPr txBox="1"/>
          <p:nvPr/>
        </p:nvSpPr>
        <p:spPr>
          <a:xfrm>
            <a:off x="1591960" y="3505606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 FUNCTION (LINEAR)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4C47B-AEDB-31EC-87E2-94E6B3BFF936}"/>
              </a:ext>
            </a:extLst>
          </p:cNvPr>
          <p:cNvSpPr txBox="1"/>
          <p:nvPr/>
        </p:nvSpPr>
        <p:spPr>
          <a:xfrm>
            <a:off x="7004464" y="3485570"/>
            <a:ext cx="430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LAGRANGE POLYNOMIAL (DEGREE 5)</a:t>
            </a:r>
          </a:p>
        </p:txBody>
      </p:sp>
    </p:spTree>
    <p:extLst>
      <p:ext uri="{BB962C8B-B14F-4D97-AF65-F5344CB8AC3E}">
        <p14:creationId xmlns:p14="http://schemas.microsoft.com/office/powerpoint/2010/main" val="220079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D893B-C464-EC1F-B115-457E48D1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507421"/>
            <a:ext cx="11029615" cy="547485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BASIS FUNCTIONS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A55430-3937-4A7A-70B0-FFAD254F5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1" y="780948"/>
            <a:ext cx="6852691" cy="413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C65909-9705-0D37-F885-1096D307D99E}"/>
              </a:ext>
            </a:extLst>
          </p:cNvPr>
          <p:cNvSpPr txBox="1"/>
          <p:nvPr/>
        </p:nvSpPr>
        <p:spPr>
          <a:xfrm>
            <a:off x="7712429" y="2848370"/>
            <a:ext cx="417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Legendre Polynomials (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 Basis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501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E846-1D03-2580-2997-3E82C54E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16" y="2268264"/>
            <a:ext cx="3031852" cy="172241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SHAPES OF ELEMENTS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5BF9C4-B743-D087-C816-3895BB65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403" y="848187"/>
            <a:ext cx="4836510" cy="20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04330F-D649-0290-78D1-DA7E5B4CDE6E}"/>
              </a:ext>
            </a:extLst>
          </p:cNvPr>
          <p:cNvSpPr txBox="1"/>
          <p:nvPr/>
        </p:nvSpPr>
        <p:spPr>
          <a:xfrm>
            <a:off x="9455588" y="1427046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Mesh Element</a:t>
            </a:r>
          </a:p>
        </p:txBody>
      </p:sp>
      <p:pic>
        <p:nvPicPr>
          <p:cNvPr id="12" name="Picture 11" descr="A picture containing diagram, line, triangle, origami&#10;&#10;Description automatically generated">
            <a:extLst>
              <a:ext uri="{FF2B5EF4-FFF2-40B4-BE49-F238E27FC236}">
                <a16:creationId xmlns:a16="http://schemas.microsoft.com/office/drawing/2014/main" id="{C6D193B0-2B98-6348-B6FE-D5656D76E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34" y="3467100"/>
            <a:ext cx="3657600" cy="339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54D401-C6DA-D406-01D3-251AB9821761}"/>
              </a:ext>
            </a:extLst>
          </p:cNvPr>
          <p:cNvSpPr txBox="1"/>
          <p:nvPr/>
        </p:nvSpPr>
        <p:spPr>
          <a:xfrm>
            <a:off x="9453400" y="4700885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Mesh Element</a:t>
            </a:r>
          </a:p>
        </p:txBody>
      </p:sp>
    </p:spTree>
    <p:extLst>
      <p:ext uri="{BB962C8B-B14F-4D97-AF65-F5344CB8AC3E}">
        <p14:creationId xmlns:p14="http://schemas.microsoft.com/office/powerpoint/2010/main" val="248810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E846-1D03-2580-2997-3E82C54E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16" y="2268264"/>
            <a:ext cx="3031852" cy="172241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SHAPES OF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46343-28C2-82DC-BA78-D7ED70A8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93" y="816610"/>
            <a:ext cx="7772400" cy="522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203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204</Words>
  <Application>Microsoft Macintosh PowerPoint</Application>
  <PresentationFormat>Widescreen</PresentationFormat>
  <Paragraphs>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Nova Light</vt:lpstr>
      <vt:lpstr>Calibri</vt:lpstr>
      <vt:lpstr>Times New Roman</vt:lpstr>
      <vt:lpstr>Wingdings 2</vt:lpstr>
      <vt:lpstr>DividendVTI</vt:lpstr>
      <vt:lpstr>Finite element workshop  day 1</vt:lpstr>
      <vt:lpstr>Fields</vt:lpstr>
      <vt:lpstr>Fields</vt:lpstr>
      <vt:lpstr>PowerPoint Presentation</vt:lpstr>
      <vt:lpstr>FINITE DIFFERENCE</vt:lpstr>
      <vt:lpstr>BASIS Functions</vt:lpstr>
      <vt:lpstr>BASIS FUNCTIONS</vt:lpstr>
      <vt:lpstr>SHAPES OF ELEMENTS</vt:lpstr>
      <vt:lpstr>SHAPES OF ELEMENTS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element workshop  day 1</dc:title>
  <dc:creator>Gourab Panigrahi</dc:creator>
  <cp:lastModifiedBy>Gourab Panigrahi</cp:lastModifiedBy>
  <cp:revision>33</cp:revision>
  <dcterms:created xsi:type="dcterms:W3CDTF">2023-05-19T12:58:41Z</dcterms:created>
  <dcterms:modified xsi:type="dcterms:W3CDTF">2023-05-20T12:50:34Z</dcterms:modified>
</cp:coreProperties>
</file>